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5715000" type="screen16x10"/>
  <p:notesSz cx="6858000" cy="9144000"/>
  <p:embeddedFontLst>
    <p:embeddedFont>
      <p:font typeface="Lato Black" panose="020B0604020202020204" charset="0"/>
      <p:bold r:id="rId63"/>
      <p:boldItalic r:id="rId64"/>
    </p:embeddedFont>
    <p:embeddedFont>
      <p:font typeface="Lato Light" panose="020F0302020204030203" charset="0"/>
      <p:regular r:id="rId65"/>
      <p:bold r:id="rId66"/>
      <p:italic r:id="rId67"/>
      <p:boldItalic r:id="rId68"/>
    </p:embeddedFont>
    <p:embeddedFont>
      <p:font typeface="Lato" panose="020B0604020202020204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129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390"/>
      </p:cViewPr>
      <p:guideLst>
        <p:guide orient="horz"/>
        <p:guide orient="horz" pos="1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71836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290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36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1a71dbd6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1a71dbd6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1a71dbd6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1a71dbd6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1a71dbd6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1a71dbd6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1a71dbd6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1a71dbd6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1a71dbd6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1a71dbd6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1a71dbd6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1a71dbd6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1a71dbd6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1a71dbd6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a71dbd6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a71dbd6d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1a71dbd6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1a71dbd6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1a71dbd6d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1a71dbd6d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36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1a71dbd6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1a71dbd6d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a71dbd6d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1a71dbd6d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1a71dbd6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1a71dbd6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a71dbd6d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61a71dbd6d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36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1a71dbd6d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1a71dbd6d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1a71dbd6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1a71dbd6d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1a71dbd6d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1a71dbd6d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1a71dbd6d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1a71dbd6d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1a71dbd6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1a71dbd6d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1a71dbd6d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1a71dbd6d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36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1a71dbd6d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1a71dbd6d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1a71dbd6d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1a71dbd6d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1a71dbd6d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1a71dbd6d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1a71dbd6d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1a71dbd6d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1a71dbd6d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61a71dbd6d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36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1a71dbd6d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1a71dbd6d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1a71dbd6d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1a71dbd6d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1a71dbd6d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1a71dbd6d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1a71dbd6d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1a71dbd6d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1a71dbd6d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61a71dbd6d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6df6657e5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6df6657e5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1a71dbd6d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61a71dbd6d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36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1a71dbd6d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1a71dbd6d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1a71dbd6d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1a71dbd6d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1a71dbd6d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1a71dbd6d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1a71dbd6d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61a71dbd6d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1a71dbd6d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61a71dbd6d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1a71dbd6d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61a71dbd6d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1a71dbd6d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1a71dbd6d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1a71dbd6d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1a71dbd6d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61a71dbd6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61a71dbd6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1a71dbd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1a71dbd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1a71dbd6d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61a71dbd6d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61a71dbd6d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61a71dbd6d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1a71dbd6d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61a71dbd6d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61a71dbd6d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61a71dbd6d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36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1a71dbd6d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61a71dbd6d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1a71dbd6d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1a71dbd6d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1c7da98c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1c7da98c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61c7da98c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61c7da98c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61c7da98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61c7da98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61c7da98c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61c7da98c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1a71dbd6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1a71dbd6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61c7da98c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61c7da98c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a71dbd6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a71dbd6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1a71dbd6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40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1a71dbd6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1a71dbd6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61a71dbd6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836" y="685800"/>
            <a:ext cx="411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t 1">
  <p:cSld name="Cover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513168" y="1659038"/>
            <a:ext cx="47631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sz="360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125" y="533266"/>
            <a:ext cx="1857853" cy="47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t 2">
  <p:cSld name="Cover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513100" y="1659038"/>
            <a:ext cx="47631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sz="360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9023" y="533300"/>
            <a:ext cx="1596822" cy="5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10293" y="2273207"/>
            <a:ext cx="4897500" cy="1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pic>
        <p:nvPicPr>
          <p:cNvPr id="14" name="Google Shape;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9023" y="533300"/>
            <a:ext cx="1596822" cy="5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x">
  <p:cSld name="Index">
    <p:bg>
      <p:bgPr>
        <a:solidFill>
          <a:srgbClr val="04326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2850663" y="1695620"/>
            <a:ext cx="3921000" cy="17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Lato Light"/>
              <a:buNone/>
              <a:defRPr sz="3200" i="0" u="none" strike="noStrike" cap="none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 Light"/>
              <a:buNone/>
              <a:defRPr sz="180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 Light"/>
              <a:buNone/>
              <a:defRPr sz="180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 Light"/>
              <a:buNone/>
              <a:defRPr sz="180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 Light"/>
              <a:buNone/>
              <a:defRPr sz="180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 Light"/>
              <a:buNone/>
              <a:defRPr sz="180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 Light"/>
              <a:buNone/>
              <a:defRPr sz="180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 Light"/>
              <a:buNone/>
              <a:defRPr sz="180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 Light"/>
              <a:buNone/>
              <a:defRPr sz="180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6125" y="533266"/>
            <a:ext cx="1857853" cy="47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/>
          <p:nvPr/>
        </p:nvSpPr>
        <p:spPr>
          <a:xfrm>
            <a:off x="8868798" y="0"/>
            <a:ext cx="279399" cy="186080"/>
          </a:xfrm>
          <a:custGeom>
            <a:avLst/>
            <a:gdLst/>
            <a:ahLst/>
            <a:cxnLst/>
            <a:rect l="l" t="t" r="r" b="b"/>
            <a:pathLst>
              <a:path w="279399" h="167640" extrusionOk="0">
                <a:moveTo>
                  <a:pt x="76201" y="0"/>
                </a:moveTo>
                <a:lnTo>
                  <a:pt x="139699" y="0"/>
                </a:lnTo>
                <a:lnTo>
                  <a:pt x="275202" y="0"/>
                </a:lnTo>
                <a:lnTo>
                  <a:pt x="279399" y="0"/>
                </a:lnTo>
                <a:lnTo>
                  <a:pt x="275202" y="9233"/>
                </a:lnTo>
                <a:lnTo>
                  <a:pt x="275202" y="167640"/>
                </a:lnTo>
                <a:lnTo>
                  <a:pt x="203198" y="167640"/>
                </a:lnTo>
                <a:lnTo>
                  <a:pt x="139699" y="16764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493868" y="424141"/>
            <a:ext cx="68841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Black"/>
              <a:buNone/>
              <a:defRPr sz="2000" i="0" u="none" strike="noStrike" cap="none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/>
          <p:nvPr/>
        </p:nvSpPr>
        <p:spPr>
          <a:xfrm>
            <a:off x="8915719" y="34876"/>
            <a:ext cx="212700" cy="1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143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6"/>
          <p:cNvSpPr txBox="1"/>
          <p:nvPr/>
        </p:nvSpPr>
        <p:spPr>
          <a:xfrm>
            <a:off x="7621981" y="34876"/>
            <a:ext cx="1214700" cy="1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143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BBVA Consumer Finaance</a:t>
            </a:r>
            <a:endParaRPr sz="7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40">
          <p15:clr>
            <a:srgbClr val="FBAE40"/>
          </p15:clr>
        </p15:guide>
        <p15:guide id="2" pos="310">
          <p15:clr>
            <a:srgbClr val="FBAE40"/>
          </p15:clr>
        </p15:guide>
        <p15:guide id="3" pos="5653">
          <p15:clr>
            <a:srgbClr val="FBAE40"/>
          </p15:clr>
        </p15:guide>
        <p15:guide id="4" orient="horz" pos="348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text">
  <p:cSld name="Pictur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509081" y="1842362"/>
            <a:ext cx="3198600" cy="25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125" y="533266"/>
            <a:ext cx="1857853" cy="47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Conclusion">
  <p:cSld name="With Conclus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0" y="4989689"/>
            <a:ext cx="9140400" cy="72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493776" y="420624"/>
            <a:ext cx="68841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Black"/>
              <a:buNone/>
              <a:defRPr sz="2000" i="0" u="none" strike="noStrike" cap="none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/>
          <p:nvPr/>
        </p:nvSpPr>
        <p:spPr>
          <a:xfrm>
            <a:off x="8868798" y="0"/>
            <a:ext cx="279399" cy="186080"/>
          </a:xfrm>
          <a:custGeom>
            <a:avLst/>
            <a:gdLst/>
            <a:ahLst/>
            <a:cxnLst/>
            <a:rect l="l" t="t" r="r" b="b"/>
            <a:pathLst>
              <a:path w="279399" h="167640" extrusionOk="0">
                <a:moveTo>
                  <a:pt x="76201" y="0"/>
                </a:moveTo>
                <a:lnTo>
                  <a:pt x="139699" y="0"/>
                </a:lnTo>
                <a:lnTo>
                  <a:pt x="275202" y="0"/>
                </a:lnTo>
                <a:lnTo>
                  <a:pt x="279399" y="0"/>
                </a:lnTo>
                <a:lnTo>
                  <a:pt x="275202" y="9233"/>
                </a:lnTo>
                <a:lnTo>
                  <a:pt x="275202" y="167640"/>
                </a:lnTo>
                <a:lnTo>
                  <a:pt x="203198" y="167640"/>
                </a:lnTo>
                <a:lnTo>
                  <a:pt x="139699" y="16764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"/>
          <p:cNvSpPr txBox="1"/>
          <p:nvPr/>
        </p:nvSpPr>
        <p:spPr>
          <a:xfrm>
            <a:off x="8915719" y="34876"/>
            <a:ext cx="212700" cy="1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143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Google Shape;31;p8"/>
          <p:cNvSpPr txBox="1"/>
          <p:nvPr/>
        </p:nvSpPr>
        <p:spPr>
          <a:xfrm>
            <a:off x="7621981" y="34876"/>
            <a:ext cx="1214700" cy="1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143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Título presentación </a:t>
            </a:r>
            <a:endParaRPr sz="7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40">
          <p15:clr>
            <a:srgbClr val="FBAE40"/>
          </p15:clr>
        </p15:guide>
        <p15:guide id="2" pos="311">
          <p15:clr>
            <a:srgbClr val="FBAE40"/>
          </p15:clr>
        </p15:guide>
        <p15:guide id="3" pos="5653">
          <p15:clr>
            <a:srgbClr val="FBAE40"/>
          </p15:clr>
        </p15:guide>
        <p15:guide id="4" orient="horz" pos="31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upport.google.com/chrome/answer/142893?co=GENIE.Platform%3DDesktop&amp;hl=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513100" y="1659050"/>
            <a:ext cx="5417100" cy="11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/>
              <a:t>BBVA Consumer Finance Manual de uso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37" name="Google Shape;37;p9"/>
          <p:cNvSpPr txBox="1"/>
          <p:nvPr/>
        </p:nvSpPr>
        <p:spPr>
          <a:xfrm>
            <a:off x="490954" y="4600316"/>
            <a:ext cx="827100" cy="1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Octubre 2019</a:t>
            </a:r>
            <a:endParaRPr sz="105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8200"/>
            <a:ext cx="5967750" cy="3869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6272550" y="1752600"/>
            <a:ext cx="2871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Para realizar el alta de una operación debemos seleccionar la opción “Alta de Operación” en el menú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710900" y="2449550"/>
            <a:ext cx="920100" cy="2175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6196025" y="2057400"/>
            <a:ext cx="28716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 primer lugar, debemos seleccionar la línea con la que queremos trabajar.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2600"/>
            <a:ext cx="5967749" cy="2066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7200"/>
            <a:ext cx="5581076" cy="4735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5617425" y="1219200"/>
            <a:ext cx="32199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Una vez hemos seleccionado la tarifa, debemos completar los datos del bien, así como la datos relativos a la financiación y seguros a aplicar.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Los campos con una lupa muestran sugerencias a medida que escribimos. También podemos pinchar en la lupa y se mostrarán todas las opciones disponibles para ese campo.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Una vez que tengamos todos los datos cumplimentados correctamente pinchamos en “Simular”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783850"/>
            <a:ext cx="6802075" cy="4122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6760425" y="1752600"/>
            <a:ext cx="2383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 mostrará un resumen de la simulación. Si estamos de acuerdo con los resultados podemos pinchar en “Continuar”.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 queremos cambiar algún parámetro podemos seleccionar “Nueva simulación” y nos llevará a la ventana anterior.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381000"/>
            <a:ext cx="6715826" cy="38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404225" y="4202775"/>
            <a:ext cx="85698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continuación, debemos rellenar los datos de los intervinientes de la operación.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 primer lugar, la aplicación nos pedirá los datos de identificación, domicilio y contacto.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ATENCIÓN</a:t>
            </a:r>
            <a:r>
              <a:rPr lang="en">
                <a:solidFill>
                  <a:schemeClr val="dk1"/>
                </a:solidFill>
              </a:rPr>
              <a:t>: Si estás utilizando Chrome es necesario desactivar el autocompletado de direcciones. Puedes ver cómo hacerlo en este </a:t>
            </a:r>
            <a:r>
              <a:rPr lang="en" u="sng">
                <a:solidFill>
                  <a:schemeClr val="hlink"/>
                </a:solidFill>
                <a:hlinkClick r:id="rId4"/>
              </a:rPr>
              <a:t>enlace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9600"/>
            <a:ext cx="8839201" cy="367670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224250" y="4076100"/>
            <a:ext cx="8695500" cy="1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continuación, debemos rellenar los datos de nacimiento, estado civil y tipo de residencia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152400" y="4648200"/>
            <a:ext cx="88392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Por último, debemos rellenar los datos laborales y pinchar “Continuar”.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 hay algún dato erróneo la aplicación lo indicará. Una vez corregidos todos los errores podremos continuar con el proceso de alta.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04800"/>
            <a:ext cx="862221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4794018" cy="54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5617425" y="1371600"/>
            <a:ext cx="32199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 muestra una pantalla de resumen. Desde esta pantalla podemos modificar los datos de la operación, modificar los datos de los intervinientes o añadir nuevos intervinientes.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También podemos añadir información relativa al vendedor, número de pedido y observaciones adicionales.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Una vez cumplimentada toda la información podemos enviar la operación a sanción pinchando “Enviar”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3847175" y="1101175"/>
            <a:ext cx="1240500" cy="4599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1791625" y="947850"/>
            <a:ext cx="1700400" cy="613200"/>
          </a:xfrm>
          <a:prstGeom prst="wedgeRectCallout">
            <a:avLst>
              <a:gd name="adj1" fmla="val 68556"/>
              <a:gd name="adj2" fmla="val 3486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Desde aquí podemos modificar los datos de la operación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2" name="Google Shape;152;p25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4794018" cy="54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5617425" y="1371600"/>
            <a:ext cx="32199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 muestra una pantalla de resumen. Desde esta pantalla podemos modificar los datos de la operación, modificar los datos de los intervinientes o añadir nuevos intervinientes.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También podemos añadir información relativa al vendedor, número de pedido y observaciones adicionales.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Una vez cumplimentada toda la información podemos enviar la operación a sanción pinchando “Enviar”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4098075" y="1937525"/>
            <a:ext cx="376500" cy="2928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2020225" y="1557450"/>
            <a:ext cx="1700400" cy="613200"/>
          </a:xfrm>
          <a:prstGeom prst="wedgeRectCallout">
            <a:avLst>
              <a:gd name="adj1" fmla="val 68556"/>
              <a:gd name="adj2" fmla="val 3486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Desde aquí podemos modificar los datos de los intervinientes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61" name="Google Shape;161;p26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4794018" cy="54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/>
        </p:nvSpPr>
        <p:spPr>
          <a:xfrm>
            <a:off x="5617425" y="1371600"/>
            <a:ext cx="32199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 muestra una pantalla de resumen. Desde esta pantalla podemos modificar los datos de la operación, modificar los datos de los intervinientes o añadir nuevos intervinientes.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También podemos añadir información relativa al vendedor, número de pedido y observaciones adicionales.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Una vez cumplimentada toda la información podemos enviar la operación a sanción pinchando “Enviar”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3847175" y="2167975"/>
            <a:ext cx="1240500" cy="4599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7"/>
          <p:cNvSpPr/>
          <p:nvPr/>
        </p:nvSpPr>
        <p:spPr>
          <a:xfrm>
            <a:off x="1791625" y="1862250"/>
            <a:ext cx="1700400" cy="613200"/>
          </a:xfrm>
          <a:prstGeom prst="wedgeRectCallout">
            <a:avLst>
              <a:gd name="adj1" fmla="val 68556"/>
              <a:gd name="adj2" fmla="val 3486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Este botón nos permite añadir nuevos intervinientes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2735263" y="1445384"/>
            <a:ext cx="14961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</a:pPr>
            <a:r>
              <a:rPr lang="en"/>
              <a:t>Índice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" name="Google Shape;43;p10"/>
          <p:cNvSpPr txBox="1"/>
          <p:nvPr/>
        </p:nvSpPr>
        <p:spPr>
          <a:xfrm>
            <a:off x="3118175" y="2285200"/>
            <a:ext cx="2295600" cy="3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Bienvenido</a:t>
            </a:r>
            <a:endParaRPr sz="1600" u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Alta de operaciones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Consulta de operaciones</a:t>
            </a:r>
            <a:endParaRPr/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Reestudio de operaciones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Firma digital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Impresión de contrato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200" u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0"/>
          <p:cNvSpPr txBox="1"/>
          <p:nvPr/>
        </p:nvSpPr>
        <p:spPr>
          <a:xfrm>
            <a:off x="6596034" y="2285203"/>
            <a:ext cx="22422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1600" u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" name="Google Shape;45;p10"/>
          <p:cNvSpPr txBox="1"/>
          <p:nvPr/>
        </p:nvSpPr>
        <p:spPr>
          <a:xfrm>
            <a:off x="2735263" y="2287531"/>
            <a:ext cx="3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none" cap="small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01</a:t>
            </a:r>
            <a:endParaRPr sz="1600" u="none" cap="small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2735263" y="2798424"/>
            <a:ext cx="3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none" cap="small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02</a:t>
            </a:r>
            <a:endParaRPr sz="1600" u="none" cap="small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" name="Google Shape;47;p10"/>
          <p:cNvSpPr txBox="1"/>
          <p:nvPr/>
        </p:nvSpPr>
        <p:spPr>
          <a:xfrm>
            <a:off x="2735263" y="3296405"/>
            <a:ext cx="3942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none" cap="small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03</a:t>
            </a:r>
            <a:endParaRPr sz="1600" u="none" cap="small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2735263" y="3843170"/>
            <a:ext cx="449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none" cap="small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04</a:t>
            </a:r>
            <a:endParaRPr sz="1600" u="none" cap="small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" name="Google Shape;49;p10"/>
          <p:cNvSpPr txBox="1"/>
          <p:nvPr/>
        </p:nvSpPr>
        <p:spPr>
          <a:xfrm>
            <a:off x="2735275" y="4389950"/>
            <a:ext cx="3558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none" cap="small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05</a:t>
            </a:r>
            <a:endParaRPr sz="1600" u="none" cap="small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" name="Google Shape;50;p10"/>
          <p:cNvSpPr txBox="1"/>
          <p:nvPr/>
        </p:nvSpPr>
        <p:spPr>
          <a:xfrm>
            <a:off x="6208250" y="2305875"/>
            <a:ext cx="3879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u="none" cap="small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" name="Google Shape;51;p10"/>
          <p:cNvSpPr txBox="1"/>
          <p:nvPr/>
        </p:nvSpPr>
        <p:spPr>
          <a:xfrm>
            <a:off x="2735275" y="4961450"/>
            <a:ext cx="3558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none" cap="small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0</a:t>
            </a:r>
            <a:r>
              <a:rPr lang="en" sz="1600" cap="small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rPr>
              <a:t>6</a:t>
            </a:r>
            <a:endParaRPr sz="1600" u="none" cap="small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4794018" cy="54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5617425" y="1371600"/>
            <a:ext cx="32199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 muestra una pantalla de resumen. Desde esta pantalla podemos modificar los datos de la operación, modificar los datos de los intervinientes o añadir nuevos intervinientes.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También podemos añadir información relativa al vendedor, número de pedido y observaciones adicionales.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Una vez cumplimentada toda la información podemos enviar la operación a sanción pinchando “Enviar”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3847175" y="5139775"/>
            <a:ext cx="1240500" cy="4599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/>
          <p:cNvSpPr/>
          <p:nvPr/>
        </p:nvSpPr>
        <p:spPr>
          <a:xfrm>
            <a:off x="1791625" y="4910250"/>
            <a:ext cx="1700400" cy="613200"/>
          </a:xfrm>
          <a:prstGeom prst="wedgeRectCallout">
            <a:avLst>
              <a:gd name="adj1" fmla="val 68556"/>
              <a:gd name="adj2" fmla="val 3486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Desde este botón enviamos la operación a sanción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/>
        </p:nvSpPr>
        <p:spPr>
          <a:xfrm>
            <a:off x="5617425" y="1905000"/>
            <a:ext cx="3219900" cy="20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 aplicación nos solicitará descargar la LOPD y la INE para poder continuar.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Una vez descargada, marcamos el check y pinchamos “Continuar”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8250"/>
            <a:ext cx="5312623" cy="2096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250" y="381000"/>
            <a:ext cx="8089749" cy="3666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/>
        </p:nvSpPr>
        <p:spPr>
          <a:xfrm>
            <a:off x="969225" y="3810000"/>
            <a:ext cx="7338300" cy="20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Finalmente, se muestra el dictamen de la operación, así como su número de referencia.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Además, si la operación tiene alguna notificación asociada se muestra también en esta pantalla.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 caso de dictamen positivo, podemos continuar con la generación del contrato.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410293" y="2376395"/>
            <a:ext cx="4897500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Consulta de operaciones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495300" y="3933100"/>
            <a:ext cx="36384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487363" y="1325469"/>
            <a:ext cx="831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0" u="none" strike="noStrike" cap="small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 sz="4800" cap="small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4800" i="0" u="none" strike="noStrike" cap="small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8200"/>
            <a:ext cx="5967750" cy="386971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 txBox="1"/>
          <p:nvPr/>
        </p:nvSpPr>
        <p:spPr>
          <a:xfrm>
            <a:off x="6272550" y="2362200"/>
            <a:ext cx="28716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Para realizar la consulta debemos seleccionar la opción “Consulta de operaciones” en el menú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2615900" y="2144750"/>
            <a:ext cx="1384500" cy="2175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50" y="1127301"/>
            <a:ext cx="5775301" cy="32994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 txBox="1"/>
          <p:nvPr/>
        </p:nvSpPr>
        <p:spPr>
          <a:xfrm>
            <a:off x="5926875" y="1295400"/>
            <a:ext cx="3066300" cy="20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Podemos realizar la consulta buscando por el identificador fiscal del primer interviniente, buscando las operaciones dadas de alta en el propio o día o bien realizando una búsqueda avanzada.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 búsqueda avanzada nos permite filtrar por un rango de fechas. Además, podemos indicar los estados de la operación que queremos que nos devuelvan.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 opción pendientes de enviar nos permite recuperar las operaciones cuyos datos hemos rellenado, pero no hemos enviado a sanción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50" y="609600"/>
            <a:ext cx="8758049" cy="43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/>
          <p:nvPr/>
        </p:nvSpPr>
        <p:spPr>
          <a:xfrm>
            <a:off x="418175" y="1081375"/>
            <a:ext cx="1282500" cy="28992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4"/>
          <p:cNvSpPr/>
          <p:nvPr/>
        </p:nvSpPr>
        <p:spPr>
          <a:xfrm>
            <a:off x="2126150" y="1481650"/>
            <a:ext cx="1700400" cy="613200"/>
          </a:xfrm>
          <a:prstGeom prst="wedgeRectCallout">
            <a:avLst>
              <a:gd name="adj1" fmla="val -72570"/>
              <a:gd name="adj2" fmla="val 1070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La primera columna indica la fecha de alta de la operación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50" y="609600"/>
            <a:ext cx="8758049" cy="43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/>
          <p:nvPr/>
        </p:nvSpPr>
        <p:spPr>
          <a:xfrm>
            <a:off x="1484975" y="1005175"/>
            <a:ext cx="1282500" cy="28992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5"/>
          <p:cNvSpPr/>
          <p:nvPr/>
        </p:nvSpPr>
        <p:spPr>
          <a:xfrm>
            <a:off x="3269150" y="1481650"/>
            <a:ext cx="2027700" cy="613200"/>
          </a:xfrm>
          <a:prstGeom prst="wedgeRectCallout">
            <a:avLst>
              <a:gd name="adj1" fmla="val -72570"/>
              <a:gd name="adj2" fmla="val 1070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La segunda columna indica el identificador fiscal del primer interviniente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50" y="609600"/>
            <a:ext cx="8758049" cy="43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6"/>
          <p:cNvSpPr/>
          <p:nvPr/>
        </p:nvSpPr>
        <p:spPr>
          <a:xfrm>
            <a:off x="3389975" y="1005175"/>
            <a:ext cx="1920900" cy="28992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6"/>
          <p:cNvSpPr/>
          <p:nvPr/>
        </p:nvSpPr>
        <p:spPr>
          <a:xfrm>
            <a:off x="5783750" y="1481650"/>
            <a:ext cx="2027700" cy="613200"/>
          </a:xfrm>
          <a:prstGeom prst="wedgeRectCallout">
            <a:avLst>
              <a:gd name="adj1" fmla="val -72570"/>
              <a:gd name="adj2" fmla="val 1070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La tercera columna indica el nombre completo del primer interviniente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50" y="609600"/>
            <a:ext cx="8758049" cy="43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7"/>
          <p:cNvSpPr/>
          <p:nvPr/>
        </p:nvSpPr>
        <p:spPr>
          <a:xfrm>
            <a:off x="5951975" y="1005175"/>
            <a:ext cx="878100" cy="28992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7"/>
          <p:cNvSpPr/>
          <p:nvPr/>
        </p:nvSpPr>
        <p:spPr>
          <a:xfrm>
            <a:off x="3497750" y="1481650"/>
            <a:ext cx="2027700" cy="613200"/>
          </a:xfrm>
          <a:prstGeom prst="wedgeRectCallout">
            <a:avLst>
              <a:gd name="adj1" fmla="val 66910"/>
              <a:gd name="adj2" fmla="val 1297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La cuarta columna indica el número de operación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0293" y="2376395"/>
            <a:ext cx="4897500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Bienvenido a la nueva web BBVA Consumer Finance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Google Shape;57;p11"/>
          <p:cNvSpPr txBox="1"/>
          <p:nvPr/>
        </p:nvSpPr>
        <p:spPr>
          <a:xfrm>
            <a:off x="495300" y="3933100"/>
            <a:ext cx="36384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1"/>
          <p:cNvSpPr txBox="1"/>
          <p:nvPr/>
        </p:nvSpPr>
        <p:spPr>
          <a:xfrm>
            <a:off x="487363" y="1325469"/>
            <a:ext cx="831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0" u="none" strike="noStrike" cap="small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 sz="4800" cap="small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4800" i="0" u="none" strike="noStrike" cap="small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50" y="609600"/>
            <a:ext cx="8758049" cy="43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8"/>
          <p:cNvSpPr/>
          <p:nvPr/>
        </p:nvSpPr>
        <p:spPr>
          <a:xfrm>
            <a:off x="6637775" y="1005175"/>
            <a:ext cx="694200" cy="28992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>
            <a:off x="4107350" y="1481650"/>
            <a:ext cx="2027700" cy="613200"/>
          </a:xfrm>
          <a:prstGeom prst="wedgeRectCallout">
            <a:avLst>
              <a:gd name="adj1" fmla="val 66910"/>
              <a:gd name="adj2" fmla="val 1297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La quinta columna indica el importe solicitado en la operación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50" y="609600"/>
            <a:ext cx="8758049" cy="43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9"/>
          <p:cNvSpPr/>
          <p:nvPr/>
        </p:nvSpPr>
        <p:spPr>
          <a:xfrm>
            <a:off x="7220425" y="1005175"/>
            <a:ext cx="543600" cy="28992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/>
          <p:cNvSpPr/>
          <p:nvPr/>
        </p:nvSpPr>
        <p:spPr>
          <a:xfrm>
            <a:off x="4716950" y="1481650"/>
            <a:ext cx="2027700" cy="613200"/>
          </a:xfrm>
          <a:prstGeom prst="wedgeRectCallout">
            <a:avLst>
              <a:gd name="adj1" fmla="val 66910"/>
              <a:gd name="adj2" fmla="val 1297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La sexta columna indica el estado de la  operación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50" y="609600"/>
            <a:ext cx="8758049" cy="43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0"/>
          <p:cNvSpPr/>
          <p:nvPr/>
        </p:nvSpPr>
        <p:spPr>
          <a:xfrm>
            <a:off x="511550" y="1005175"/>
            <a:ext cx="7252500" cy="4764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/>
          <p:cNvSpPr/>
          <p:nvPr/>
        </p:nvSpPr>
        <p:spPr>
          <a:xfrm>
            <a:off x="2877000" y="1817125"/>
            <a:ext cx="2628900" cy="613200"/>
          </a:xfrm>
          <a:prstGeom prst="wedgeRectCallout">
            <a:avLst>
              <a:gd name="adj1" fmla="val 20531"/>
              <a:gd name="adj2" fmla="val -96135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Podemos ordenar la tabla por cualquier campo pinchando en el nombre del mismo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25" y="609600"/>
            <a:ext cx="8730074" cy="45171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1"/>
          <p:cNvSpPr/>
          <p:nvPr/>
        </p:nvSpPr>
        <p:spPr>
          <a:xfrm>
            <a:off x="7039200" y="2823750"/>
            <a:ext cx="1784100" cy="15195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>
            <a:off x="3944750" y="3234250"/>
            <a:ext cx="2647500" cy="613200"/>
          </a:xfrm>
          <a:prstGeom prst="wedgeRectCallout">
            <a:avLst>
              <a:gd name="adj1" fmla="val 66910"/>
              <a:gd name="adj2" fmla="val 1297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Si pinchamos en el botón “Quiero” de una operación se despliegan las operativas disponibles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>
            <a:spLocks noGrp="1"/>
          </p:cNvSpPr>
          <p:nvPr>
            <p:ph type="title"/>
          </p:nvPr>
        </p:nvSpPr>
        <p:spPr>
          <a:xfrm>
            <a:off x="410293" y="2376395"/>
            <a:ext cx="4897500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Reestudio de operaciones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p42"/>
          <p:cNvSpPr txBox="1"/>
          <p:nvPr/>
        </p:nvSpPr>
        <p:spPr>
          <a:xfrm>
            <a:off x="495300" y="3933100"/>
            <a:ext cx="36384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" name="Google Shape;285;p42"/>
          <p:cNvSpPr txBox="1"/>
          <p:nvPr/>
        </p:nvSpPr>
        <p:spPr>
          <a:xfrm>
            <a:off x="487363" y="1325469"/>
            <a:ext cx="831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0" u="none" strike="noStrike" cap="small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 sz="4800" cap="small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4800" i="0" u="none" strike="noStrike" cap="small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25" y="609600"/>
            <a:ext cx="8730074" cy="4517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3"/>
          <p:cNvSpPr/>
          <p:nvPr/>
        </p:nvSpPr>
        <p:spPr>
          <a:xfrm>
            <a:off x="7331925" y="3331425"/>
            <a:ext cx="933900" cy="3066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3"/>
          <p:cNvSpPr/>
          <p:nvPr/>
        </p:nvSpPr>
        <p:spPr>
          <a:xfrm>
            <a:off x="4173350" y="3158050"/>
            <a:ext cx="2647500" cy="613200"/>
          </a:xfrm>
          <a:prstGeom prst="wedgeRectCallout">
            <a:avLst>
              <a:gd name="adj1" fmla="val 66910"/>
              <a:gd name="adj2" fmla="val 1297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Desde el botón “Quiero” de la operación  debemos seleccionar la opción “Reestudiar”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4794018" cy="54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4"/>
          <p:cNvSpPr txBox="1"/>
          <p:nvPr/>
        </p:nvSpPr>
        <p:spPr>
          <a:xfrm>
            <a:off x="5617425" y="1371600"/>
            <a:ext cx="32199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 muestra una pantalla de resumen. Desde esta pantalla podemos modificar los datos de la operación, modificar los datos de los intervinientes o añadir nuevos intervinientes.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También podemos añadir información relativa al vendedor, número de pedido y observaciones adicionales.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Una vez cumplimentada toda la información podemos enviar la operación a sanción pinchando “Enviar”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0" name="Google Shape;300;p44"/>
          <p:cNvSpPr/>
          <p:nvPr/>
        </p:nvSpPr>
        <p:spPr>
          <a:xfrm>
            <a:off x="3847175" y="1101175"/>
            <a:ext cx="1240500" cy="4599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4"/>
          <p:cNvSpPr/>
          <p:nvPr/>
        </p:nvSpPr>
        <p:spPr>
          <a:xfrm>
            <a:off x="1791625" y="947850"/>
            <a:ext cx="1700400" cy="613200"/>
          </a:xfrm>
          <a:prstGeom prst="wedgeRectCallout">
            <a:avLst>
              <a:gd name="adj1" fmla="val 68556"/>
              <a:gd name="adj2" fmla="val 3486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Desde aquí podemos modificar los datos de la operación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02" name="Google Shape;302;p44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4794018" cy="54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5"/>
          <p:cNvSpPr txBox="1"/>
          <p:nvPr/>
        </p:nvSpPr>
        <p:spPr>
          <a:xfrm>
            <a:off x="5617425" y="1371600"/>
            <a:ext cx="32199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 muestra una pantalla de resumen. Desde esta pantalla podemos modificar los datos de la operación, modificar los datos de los intervinientes o añadir nuevos intervinientes.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También podemos añadir información relativa al vendedor, número de pedido y observaciones adicionales.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Una vez cumplimentada toda la información podemos enviar la operación a sanción pinchando “Enviar”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9" name="Google Shape;309;p45"/>
          <p:cNvSpPr/>
          <p:nvPr/>
        </p:nvSpPr>
        <p:spPr>
          <a:xfrm>
            <a:off x="4098075" y="1937525"/>
            <a:ext cx="376500" cy="2928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5"/>
          <p:cNvSpPr/>
          <p:nvPr/>
        </p:nvSpPr>
        <p:spPr>
          <a:xfrm>
            <a:off x="2020225" y="1557450"/>
            <a:ext cx="1700400" cy="613200"/>
          </a:xfrm>
          <a:prstGeom prst="wedgeRectCallout">
            <a:avLst>
              <a:gd name="adj1" fmla="val 68556"/>
              <a:gd name="adj2" fmla="val 3486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Desde aquí podemos modificar los datos de los intervinientes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1" name="Google Shape;311;p45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4794018" cy="54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6"/>
          <p:cNvSpPr txBox="1"/>
          <p:nvPr/>
        </p:nvSpPr>
        <p:spPr>
          <a:xfrm>
            <a:off x="5617425" y="1371600"/>
            <a:ext cx="32199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 muestra una pantalla de resumen. Desde esta pantalla podemos modificar los datos de la operación, modificar los datos de los intervinientes o añadir nuevos intervinientes.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También podemos añadir información relativa al vendedor, número de pedido y observaciones adicionales.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Una vez cumplimentada toda la información podemos enviar la operación a sanción pinchando “Enviar”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8" name="Google Shape;318;p46"/>
          <p:cNvSpPr/>
          <p:nvPr/>
        </p:nvSpPr>
        <p:spPr>
          <a:xfrm>
            <a:off x="3847175" y="2167975"/>
            <a:ext cx="1240500" cy="4599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6"/>
          <p:cNvSpPr/>
          <p:nvPr/>
        </p:nvSpPr>
        <p:spPr>
          <a:xfrm>
            <a:off x="1791625" y="1862250"/>
            <a:ext cx="1700400" cy="613200"/>
          </a:xfrm>
          <a:prstGeom prst="wedgeRectCallout">
            <a:avLst>
              <a:gd name="adj1" fmla="val 68556"/>
              <a:gd name="adj2" fmla="val 3486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Este botón nos permite añadir nuevos intervinientes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20" name="Google Shape;320;p46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4794018" cy="54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7"/>
          <p:cNvSpPr txBox="1"/>
          <p:nvPr/>
        </p:nvSpPr>
        <p:spPr>
          <a:xfrm>
            <a:off x="5617425" y="1371600"/>
            <a:ext cx="3219900" cy="3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 muestra una pantalla de resumen. Desde esta pantalla podemos modificar los datos de la operación, modificar los datos de los intervinientes o añadir nuevos intervinientes.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También podemos añadir información relativa al vendedor, número de pedido y observaciones adicionales.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Una vez cumplimentada toda la información podemos enviar la operación a sanción pinchando “Enviar”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7" name="Google Shape;327;p47"/>
          <p:cNvSpPr/>
          <p:nvPr/>
        </p:nvSpPr>
        <p:spPr>
          <a:xfrm>
            <a:off x="3847175" y="5139775"/>
            <a:ext cx="1240500" cy="4599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7"/>
          <p:cNvSpPr/>
          <p:nvPr/>
        </p:nvSpPr>
        <p:spPr>
          <a:xfrm>
            <a:off x="1791625" y="4910250"/>
            <a:ext cx="1700400" cy="613200"/>
          </a:xfrm>
          <a:prstGeom prst="wedgeRectCallout">
            <a:avLst>
              <a:gd name="adj1" fmla="val 68556"/>
              <a:gd name="adj2" fmla="val 3486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Desde este botón enviamos la operación a sanción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29" name="Google Shape;329;p47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6393176" cy="491518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/>
          <p:nvPr/>
        </p:nvSpPr>
        <p:spPr>
          <a:xfrm>
            <a:off x="6590175" y="2097900"/>
            <a:ext cx="23052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Acceder a la nueva web es tan sencillo como siempre. Únicamente tienes que introducir tu número de usuario, alias y contraseña y pinchar en aceptar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8"/>
          <p:cNvSpPr txBox="1">
            <a:spLocks noGrp="1"/>
          </p:cNvSpPr>
          <p:nvPr>
            <p:ph type="title"/>
          </p:nvPr>
        </p:nvSpPr>
        <p:spPr>
          <a:xfrm>
            <a:off x="410293" y="2376395"/>
            <a:ext cx="4897500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Firma Digital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" name="Google Shape;335;p48"/>
          <p:cNvSpPr txBox="1"/>
          <p:nvPr/>
        </p:nvSpPr>
        <p:spPr>
          <a:xfrm>
            <a:off x="495300" y="3933100"/>
            <a:ext cx="36384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" name="Google Shape;336;p48"/>
          <p:cNvSpPr txBox="1"/>
          <p:nvPr/>
        </p:nvSpPr>
        <p:spPr>
          <a:xfrm>
            <a:off x="487363" y="1325469"/>
            <a:ext cx="831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0" u="none" strike="noStrike" cap="small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 sz="4800" cap="small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4800" i="0" u="none" strike="noStrike" cap="small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25" y="609600"/>
            <a:ext cx="8730074" cy="451717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9"/>
          <p:cNvSpPr/>
          <p:nvPr/>
        </p:nvSpPr>
        <p:spPr>
          <a:xfrm>
            <a:off x="7262225" y="3636225"/>
            <a:ext cx="1003500" cy="3066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9"/>
          <p:cNvSpPr/>
          <p:nvPr/>
        </p:nvSpPr>
        <p:spPr>
          <a:xfrm>
            <a:off x="4097150" y="3386650"/>
            <a:ext cx="2647500" cy="613200"/>
          </a:xfrm>
          <a:prstGeom prst="wedgeRectCallout">
            <a:avLst>
              <a:gd name="adj1" fmla="val 66910"/>
              <a:gd name="adj2" fmla="val 1297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Desde el botón “Quiero” de la operación  debemos seleccionar la opción “Generar Contrato”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0" name="Google Shape;35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250" y="152400"/>
            <a:ext cx="5948312" cy="5410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0"/>
          <p:cNvSpPr/>
          <p:nvPr/>
        </p:nvSpPr>
        <p:spPr>
          <a:xfrm>
            <a:off x="4940900" y="876300"/>
            <a:ext cx="2397600" cy="6789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0"/>
          <p:cNvSpPr/>
          <p:nvPr/>
        </p:nvSpPr>
        <p:spPr>
          <a:xfrm>
            <a:off x="1734950" y="802575"/>
            <a:ext cx="2647500" cy="850500"/>
          </a:xfrm>
          <a:prstGeom prst="wedgeRectCallout">
            <a:avLst>
              <a:gd name="adj1" fmla="val 69795"/>
              <a:gd name="adj2" fmla="val 244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Se muestra un desplegable con los tipos de firmas disponibles. Si sólo disponemos de un tipo de firma, no se muestra el desplegable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53" name="Google Shape;35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6113" y="3762425"/>
            <a:ext cx="555307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8188" y="5091113"/>
            <a:ext cx="2638425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/>
          <p:nvPr/>
        </p:nvSpPr>
        <p:spPr>
          <a:xfrm>
            <a:off x="15783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0" name="Google Shape;36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250" y="152400"/>
            <a:ext cx="5948312" cy="541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250" y="152400"/>
            <a:ext cx="5948312" cy="541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6113" y="3762425"/>
            <a:ext cx="555307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8188" y="5091113"/>
            <a:ext cx="26384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1"/>
          <p:cNvSpPr/>
          <p:nvPr/>
        </p:nvSpPr>
        <p:spPr>
          <a:xfrm>
            <a:off x="4864700" y="1790700"/>
            <a:ext cx="2397600" cy="6789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1"/>
          <p:cNvSpPr/>
          <p:nvPr/>
        </p:nvSpPr>
        <p:spPr>
          <a:xfrm>
            <a:off x="1658750" y="1716975"/>
            <a:ext cx="2647500" cy="850500"/>
          </a:xfrm>
          <a:prstGeom prst="wedgeRectCallout">
            <a:avLst>
              <a:gd name="adj1" fmla="val 69795"/>
              <a:gd name="adj2" fmla="val 244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Si seleccionamos Firma SMS debemos indicar el teléfono móvil de cada uno de los intervinientes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2"/>
          <p:cNvSpPr/>
          <p:nvPr/>
        </p:nvSpPr>
        <p:spPr>
          <a:xfrm>
            <a:off x="17307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1" name="Google Shape;37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450" y="152400"/>
            <a:ext cx="5935678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2"/>
          <p:cNvSpPr/>
          <p:nvPr/>
        </p:nvSpPr>
        <p:spPr>
          <a:xfrm>
            <a:off x="5017100" y="1790700"/>
            <a:ext cx="2397600" cy="6789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2"/>
          <p:cNvSpPr/>
          <p:nvPr/>
        </p:nvSpPr>
        <p:spPr>
          <a:xfrm>
            <a:off x="1811150" y="1716975"/>
            <a:ext cx="2647500" cy="850500"/>
          </a:xfrm>
          <a:prstGeom prst="wedgeRectCallout">
            <a:avLst>
              <a:gd name="adj1" fmla="val 69795"/>
              <a:gd name="adj2" fmla="val 244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Si seleccionamos Firma Wacom o Tableta el campo  del teléfono móvil desaparece al no ser necesario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74" name="Google Shape;37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0650" y="3752950"/>
            <a:ext cx="573405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1975" y="5133975"/>
            <a:ext cx="2585150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3"/>
          <p:cNvSpPr/>
          <p:nvPr/>
        </p:nvSpPr>
        <p:spPr>
          <a:xfrm>
            <a:off x="17307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1" name="Google Shape;38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450" y="152400"/>
            <a:ext cx="5935678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3"/>
          <p:cNvSpPr/>
          <p:nvPr/>
        </p:nvSpPr>
        <p:spPr>
          <a:xfrm>
            <a:off x="17307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3" name="Google Shape;38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450" y="152400"/>
            <a:ext cx="5935678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0650" y="3752950"/>
            <a:ext cx="573405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1975" y="5133975"/>
            <a:ext cx="258515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3"/>
          <p:cNvSpPr/>
          <p:nvPr/>
        </p:nvSpPr>
        <p:spPr>
          <a:xfrm>
            <a:off x="1629925" y="2390075"/>
            <a:ext cx="5817300" cy="14262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3"/>
          <p:cNvSpPr/>
          <p:nvPr/>
        </p:nvSpPr>
        <p:spPr>
          <a:xfrm>
            <a:off x="2877950" y="1511925"/>
            <a:ext cx="3414900" cy="480600"/>
          </a:xfrm>
          <a:prstGeom prst="wedgeRectCallout">
            <a:avLst>
              <a:gd name="adj1" fmla="val -1018"/>
              <a:gd name="adj2" fmla="val 121119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Rellenamos el resto de campos obligatorios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4"/>
          <p:cNvSpPr/>
          <p:nvPr/>
        </p:nvSpPr>
        <p:spPr>
          <a:xfrm>
            <a:off x="17307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3" name="Google Shape;39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450" y="152400"/>
            <a:ext cx="5935678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4"/>
          <p:cNvSpPr/>
          <p:nvPr/>
        </p:nvSpPr>
        <p:spPr>
          <a:xfrm>
            <a:off x="17307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5" name="Google Shape;39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450" y="152400"/>
            <a:ext cx="5935678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0650" y="3752950"/>
            <a:ext cx="573405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1975" y="5133975"/>
            <a:ext cx="258515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4"/>
          <p:cNvSpPr/>
          <p:nvPr/>
        </p:nvSpPr>
        <p:spPr>
          <a:xfrm>
            <a:off x="5916650" y="4624800"/>
            <a:ext cx="1630800" cy="4806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4"/>
          <p:cNvSpPr/>
          <p:nvPr/>
        </p:nvSpPr>
        <p:spPr>
          <a:xfrm>
            <a:off x="5452025" y="3758900"/>
            <a:ext cx="2177700" cy="480600"/>
          </a:xfrm>
          <a:prstGeom prst="wedgeRectCallout">
            <a:avLst>
              <a:gd name="adj1" fmla="val -1018"/>
              <a:gd name="adj2" fmla="val 121119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Pinchamos “Firmar”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"/>
          <p:cNvSpPr/>
          <p:nvPr/>
        </p:nvSpPr>
        <p:spPr>
          <a:xfrm>
            <a:off x="17307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850" y="457200"/>
            <a:ext cx="6870549" cy="468563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5"/>
          <p:cNvSpPr/>
          <p:nvPr/>
        </p:nvSpPr>
        <p:spPr>
          <a:xfrm>
            <a:off x="1609475" y="3381425"/>
            <a:ext cx="6084900" cy="12264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5"/>
          <p:cNvSpPr/>
          <p:nvPr/>
        </p:nvSpPr>
        <p:spPr>
          <a:xfrm>
            <a:off x="1888275" y="2520038"/>
            <a:ext cx="3414900" cy="480600"/>
          </a:xfrm>
          <a:prstGeom prst="wedgeRectCallout">
            <a:avLst>
              <a:gd name="adj1" fmla="val -1018"/>
              <a:gd name="adj2" fmla="val 121119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Podemos previsualizar el PDF.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6"/>
          <p:cNvSpPr/>
          <p:nvPr/>
        </p:nvSpPr>
        <p:spPr>
          <a:xfrm>
            <a:off x="17307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3" name="Google Shape;41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850" y="457200"/>
            <a:ext cx="6870549" cy="4685637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6"/>
          <p:cNvSpPr/>
          <p:nvPr/>
        </p:nvSpPr>
        <p:spPr>
          <a:xfrm>
            <a:off x="6481650" y="2913250"/>
            <a:ext cx="1212900" cy="5994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56"/>
          <p:cNvSpPr/>
          <p:nvPr/>
        </p:nvSpPr>
        <p:spPr>
          <a:xfrm>
            <a:off x="5500500" y="2213375"/>
            <a:ext cx="1854600" cy="480600"/>
          </a:xfrm>
          <a:prstGeom prst="wedgeRectCallout">
            <a:avLst>
              <a:gd name="adj1" fmla="val -1018"/>
              <a:gd name="adj2" fmla="val 121119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Pinchamos “Continuar”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"/>
          <p:cNvSpPr/>
          <p:nvPr/>
        </p:nvSpPr>
        <p:spPr>
          <a:xfrm>
            <a:off x="17307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25" y="539750"/>
            <a:ext cx="6870550" cy="444491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7"/>
          <p:cNvSpPr/>
          <p:nvPr/>
        </p:nvSpPr>
        <p:spPr>
          <a:xfrm>
            <a:off x="724825" y="4984675"/>
            <a:ext cx="7973100" cy="627000"/>
          </a:xfrm>
          <a:prstGeom prst="wedgeRectCallout">
            <a:avLst>
              <a:gd name="adj1" fmla="val -4895"/>
              <a:gd name="adj2" fmla="val -119423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Dependiendo del tipo de firma le llegará un SMS al móvil del interviniente, o bien será necesario firmar haciendo uso de un dispositivo electrónico (Wacom o Tableta)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9600"/>
            <a:ext cx="6505399" cy="45439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6908125" y="1414500"/>
            <a:ext cx="20160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 la cabecera de la página tenemos información del usuario conectado y hora de último acceso.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El menú se encuentra en la esquina superior derecha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5930200" y="717375"/>
            <a:ext cx="669600" cy="4113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4648525" y="1319950"/>
            <a:ext cx="1635600" cy="737400"/>
          </a:xfrm>
          <a:prstGeom prst="wedgeRectCallout">
            <a:avLst>
              <a:gd name="adj1" fmla="val 37133"/>
              <a:gd name="adj2" fmla="val -68158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Al hacer click se despliega el menú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7471325" y="2522975"/>
            <a:ext cx="7337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8"/>
          <p:cNvSpPr/>
          <p:nvPr/>
        </p:nvSpPr>
        <p:spPr>
          <a:xfrm>
            <a:off x="17307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8" name="Google Shape;42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850" y="609600"/>
            <a:ext cx="6870550" cy="458036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8"/>
          <p:cNvSpPr/>
          <p:nvPr/>
        </p:nvSpPr>
        <p:spPr>
          <a:xfrm>
            <a:off x="1730750" y="2465375"/>
            <a:ext cx="2562600" cy="8187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8"/>
          <p:cNvSpPr/>
          <p:nvPr/>
        </p:nvSpPr>
        <p:spPr>
          <a:xfrm>
            <a:off x="4650225" y="2465375"/>
            <a:ext cx="2166000" cy="581400"/>
          </a:xfrm>
          <a:prstGeom prst="wedgeRectCallout">
            <a:avLst>
              <a:gd name="adj1" fmla="val -66243"/>
              <a:gd name="adj2" fmla="val 10066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Si lo deseamos podemos descargar la documentación firmada y el certificado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9"/>
          <p:cNvSpPr/>
          <p:nvPr/>
        </p:nvSpPr>
        <p:spPr>
          <a:xfrm>
            <a:off x="17307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6" name="Google Shape;43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850" y="609600"/>
            <a:ext cx="6870550" cy="458036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9"/>
          <p:cNvSpPr/>
          <p:nvPr/>
        </p:nvSpPr>
        <p:spPr>
          <a:xfrm>
            <a:off x="6523475" y="3819300"/>
            <a:ext cx="1073400" cy="5814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9"/>
          <p:cNvSpPr/>
          <p:nvPr/>
        </p:nvSpPr>
        <p:spPr>
          <a:xfrm>
            <a:off x="6072000" y="2995075"/>
            <a:ext cx="2166000" cy="581400"/>
          </a:xfrm>
          <a:prstGeom prst="wedgeRectCallout">
            <a:avLst>
              <a:gd name="adj1" fmla="val -9207"/>
              <a:gd name="adj2" fmla="val 79782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Pinchamos “Finalizar” para terminar el proceso de firma.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0"/>
          <p:cNvSpPr/>
          <p:nvPr/>
        </p:nvSpPr>
        <p:spPr>
          <a:xfrm>
            <a:off x="17307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4" name="Google Shape;44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224850"/>
            <a:ext cx="8839201" cy="268164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0"/>
          <p:cNvSpPr/>
          <p:nvPr/>
        </p:nvSpPr>
        <p:spPr>
          <a:xfrm>
            <a:off x="2768450" y="3172700"/>
            <a:ext cx="2166000" cy="581400"/>
          </a:xfrm>
          <a:prstGeom prst="wedgeRectCallout">
            <a:avLst>
              <a:gd name="adj1" fmla="val 6881"/>
              <a:gd name="adj2" fmla="val -148220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Recibimos un mensaje de confirmación.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1"/>
          <p:cNvSpPr txBox="1">
            <a:spLocks noGrp="1"/>
          </p:cNvSpPr>
          <p:nvPr>
            <p:ph type="title"/>
          </p:nvPr>
        </p:nvSpPr>
        <p:spPr>
          <a:xfrm>
            <a:off x="410293" y="2376395"/>
            <a:ext cx="4897500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Impresión de contrato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1" name="Google Shape;451;p61"/>
          <p:cNvSpPr txBox="1"/>
          <p:nvPr/>
        </p:nvSpPr>
        <p:spPr>
          <a:xfrm>
            <a:off x="495300" y="3933100"/>
            <a:ext cx="36384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2" name="Google Shape;452;p61"/>
          <p:cNvSpPr txBox="1"/>
          <p:nvPr/>
        </p:nvSpPr>
        <p:spPr>
          <a:xfrm>
            <a:off x="487363" y="1325469"/>
            <a:ext cx="831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0" u="none" strike="noStrike" cap="small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 sz="4800" cap="small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4800" i="0" u="none" strike="noStrike" cap="small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2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8" name="Google Shape;45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25" y="609600"/>
            <a:ext cx="8730074" cy="4517176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62"/>
          <p:cNvSpPr/>
          <p:nvPr/>
        </p:nvSpPr>
        <p:spPr>
          <a:xfrm>
            <a:off x="7262225" y="3636225"/>
            <a:ext cx="1003500" cy="3066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2"/>
          <p:cNvSpPr/>
          <p:nvPr/>
        </p:nvSpPr>
        <p:spPr>
          <a:xfrm>
            <a:off x="4097150" y="3386650"/>
            <a:ext cx="2647500" cy="613200"/>
          </a:xfrm>
          <a:prstGeom prst="wedgeRectCallout">
            <a:avLst>
              <a:gd name="adj1" fmla="val 66910"/>
              <a:gd name="adj2" fmla="val 1297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Desde el botón “Quiero” de la operación  debemos seleccionar la opción “Generar Contrato”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3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6" name="Google Shape;46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50" y="533400"/>
            <a:ext cx="8830250" cy="47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63"/>
          <p:cNvSpPr/>
          <p:nvPr/>
        </p:nvSpPr>
        <p:spPr>
          <a:xfrm>
            <a:off x="1208575" y="958050"/>
            <a:ext cx="1413900" cy="3066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3"/>
          <p:cNvSpPr/>
          <p:nvPr/>
        </p:nvSpPr>
        <p:spPr>
          <a:xfrm>
            <a:off x="2997200" y="880650"/>
            <a:ext cx="2647500" cy="613200"/>
          </a:xfrm>
          <a:prstGeom prst="wedgeRectCallout">
            <a:avLst>
              <a:gd name="adj1" fmla="val -63134"/>
              <a:gd name="adj2" fmla="val -13332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Seleccionamos la pestaña “Imprimir Documentación”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469" name="Google Shape;46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50" y="2390775"/>
            <a:ext cx="8420100" cy="28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4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4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6" name="Google Shape;47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50" y="533400"/>
            <a:ext cx="8830250" cy="47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50" y="2390775"/>
            <a:ext cx="8420100" cy="283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64"/>
          <p:cNvSpPr/>
          <p:nvPr/>
        </p:nvSpPr>
        <p:spPr>
          <a:xfrm>
            <a:off x="139850" y="1788250"/>
            <a:ext cx="8411100" cy="6987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4"/>
          <p:cNvSpPr/>
          <p:nvPr/>
        </p:nvSpPr>
        <p:spPr>
          <a:xfrm>
            <a:off x="679100" y="2689700"/>
            <a:ext cx="3845100" cy="409200"/>
          </a:xfrm>
          <a:prstGeom prst="wedgeRectCallout">
            <a:avLst>
              <a:gd name="adj1" fmla="val -20222"/>
              <a:gd name="adj2" fmla="val -85545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Rellenamos los datos de fecha de firma y día de pago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65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5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7" name="Google Shape;48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50" y="533400"/>
            <a:ext cx="8830250" cy="47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50" y="2390775"/>
            <a:ext cx="8420100" cy="283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5"/>
          <p:cNvSpPr/>
          <p:nvPr/>
        </p:nvSpPr>
        <p:spPr>
          <a:xfrm>
            <a:off x="6813575" y="4135500"/>
            <a:ext cx="1852200" cy="7227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65"/>
          <p:cNvSpPr/>
          <p:nvPr/>
        </p:nvSpPr>
        <p:spPr>
          <a:xfrm>
            <a:off x="4562125" y="4220025"/>
            <a:ext cx="1952700" cy="528600"/>
          </a:xfrm>
          <a:prstGeom prst="wedgeRectCallout">
            <a:avLst>
              <a:gd name="adj1" fmla="val 62590"/>
              <a:gd name="adj2" fmla="val 9018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Pinchamos “Continuar”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6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66"/>
          <p:cNvSpPr txBox="1"/>
          <p:nvPr/>
        </p:nvSpPr>
        <p:spPr>
          <a:xfrm>
            <a:off x="1243425" y="2850325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7" name="Google Shape;49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850" y="228600"/>
            <a:ext cx="7467924" cy="521379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6"/>
          <p:cNvSpPr txBox="1"/>
          <p:nvPr/>
        </p:nvSpPr>
        <p:spPr>
          <a:xfrm>
            <a:off x="1367775" y="1444300"/>
            <a:ext cx="1348500" cy="73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El documento se presenta en una ventana modal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7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7"/>
          <p:cNvSpPr txBox="1"/>
          <p:nvPr/>
        </p:nvSpPr>
        <p:spPr>
          <a:xfrm>
            <a:off x="1243425" y="2850325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5" name="Google Shape;50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850" y="228600"/>
            <a:ext cx="7467924" cy="5213799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67"/>
          <p:cNvSpPr/>
          <p:nvPr/>
        </p:nvSpPr>
        <p:spPr>
          <a:xfrm>
            <a:off x="6201425" y="866375"/>
            <a:ext cx="1952700" cy="3924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7"/>
          <p:cNvSpPr/>
          <p:nvPr/>
        </p:nvSpPr>
        <p:spPr>
          <a:xfrm>
            <a:off x="3940425" y="798275"/>
            <a:ext cx="1952700" cy="528600"/>
          </a:xfrm>
          <a:prstGeom prst="wedgeRectCallout">
            <a:avLst>
              <a:gd name="adj1" fmla="val 62590"/>
              <a:gd name="adj2" fmla="val 9018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Es posible imprimir y descargar el documento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161806"/>
            <a:ext cx="6120150" cy="363879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6272550" y="1752600"/>
            <a:ext cx="2871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 el menú están disponibles las mismas operativas que teníamos hasta ahora ordenadas en tres columnas.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 echas en falta alguna operativa, es posible que tengas asociado más de un colaborador a tu usuario. En ese caso, debemos seleccionar un vendedor en la opción “Elección de vendedor” para que se muestren todas.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4657500" y="2492925"/>
            <a:ext cx="1421700" cy="3345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2002575" y="2332150"/>
            <a:ext cx="2271900" cy="641100"/>
          </a:xfrm>
          <a:prstGeom prst="wedgeRectCallout">
            <a:avLst>
              <a:gd name="adj1" fmla="val 63938"/>
              <a:gd name="adj2" fmla="val 3970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Algunas operativas requieren que elijamos vendedor para que se muestren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8"/>
          <p:cNvSpPr/>
          <p:nvPr/>
        </p:nvSpPr>
        <p:spPr>
          <a:xfrm>
            <a:off x="511550" y="2094850"/>
            <a:ext cx="237900" cy="4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8"/>
          <p:cNvSpPr txBox="1"/>
          <p:nvPr/>
        </p:nvSpPr>
        <p:spPr>
          <a:xfrm>
            <a:off x="1243425" y="2850325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4" name="Google Shape;51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850" y="228600"/>
            <a:ext cx="7467924" cy="521379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8"/>
          <p:cNvSpPr/>
          <p:nvPr/>
        </p:nvSpPr>
        <p:spPr>
          <a:xfrm>
            <a:off x="6590175" y="4979275"/>
            <a:ext cx="1645200" cy="3924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8"/>
          <p:cNvSpPr/>
          <p:nvPr/>
        </p:nvSpPr>
        <p:spPr>
          <a:xfrm>
            <a:off x="3892900" y="4843075"/>
            <a:ext cx="2373300" cy="599400"/>
          </a:xfrm>
          <a:prstGeom prst="wedgeRectCallout">
            <a:avLst>
              <a:gd name="adj1" fmla="val 62590"/>
              <a:gd name="adj2" fmla="val 9018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Cuando terminemos de trabajar con el documento, simplemente  tenemos que cerrar la ventana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6272550" y="2438400"/>
            <a:ext cx="2871600" cy="1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Seleccionamos el vendedor con el que queremos trabajar y pinchamos “Continuar”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4400"/>
            <a:ext cx="5967748" cy="414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6272550" y="1752600"/>
            <a:ext cx="2871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Una vez seleccionado el vendedor, se muestran en el menú todas las opciones disponibles.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 únicamente tenemos un vendedor asociado, las opciones se precargan automáticamente al acceder a la aplicación.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5800"/>
            <a:ext cx="5967750" cy="386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10293" y="2376395"/>
            <a:ext cx="4897500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Alta de operaciones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495300" y="3933100"/>
            <a:ext cx="36384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87363" y="1325469"/>
            <a:ext cx="831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0" u="none" strike="noStrike" cap="small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 sz="4800" cap="small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4800" i="0" u="none" strike="noStrike" cap="small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BBVA 16-10">
  <a:themeElements>
    <a:clrScheme name="BBVA CORONITA">
      <a:dk1>
        <a:srgbClr val="004481"/>
      </a:dk1>
      <a:lt1>
        <a:srgbClr val="FFFFFF"/>
      </a:lt1>
      <a:dk2>
        <a:srgbClr val="1464A5"/>
      </a:dk2>
      <a:lt2>
        <a:srgbClr val="121212"/>
      </a:lt2>
      <a:accent1>
        <a:srgbClr val="1973B8"/>
      </a:accent1>
      <a:accent2>
        <a:srgbClr val="5BBEFF"/>
      </a:accent2>
      <a:accent3>
        <a:srgbClr val="2DCCCD"/>
      </a:accent3>
      <a:accent4>
        <a:srgbClr val="072146"/>
      </a:accent4>
      <a:accent5>
        <a:srgbClr val="D8BE75"/>
      </a:accent5>
      <a:accent6>
        <a:srgbClr val="F7893B"/>
      </a:accent6>
      <a:hlink>
        <a:srgbClr val="004481"/>
      </a:hlink>
      <a:folHlink>
        <a:srgbClr val="0721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</Words>
  <Application>Microsoft Office PowerPoint</Application>
  <PresentationFormat>Presentación en pantalla (16:10)</PresentationFormat>
  <Paragraphs>152</Paragraphs>
  <Slides>60</Slides>
  <Notes>60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5" baseType="lpstr">
      <vt:lpstr>Arial</vt:lpstr>
      <vt:lpstr>Lato Black</vt:lpstr>
      <vt:lpstr>Lato Light</vt:lpstr>
      <vt:lpstr>Lato</vt:lpstr>
      <vt:lpstr>Template BBVA 16-10</vt:lpstr>
      <vt:lpstr>BBVA Consumer Finance Manual de uso  </vt:lpstr>
      <vt:lpstr>Índice</vt:lpstr>
      <vt:lpstr>Bienvenido a la nueva web BBVA Consumer Finance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Alta de operaciones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Consulta de operaciones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Reestudio de operaciones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Firma Digital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Impresión de contrato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BBVA Consumer Finance Manual de uso  </dc:title>
  <dc:creator>JURADO PEREZ, ROSA MARIA</dc:creator>
  <cp:lastModifiedBy>JURADO PEREZ, ROSA MARIA</cp:lastModifiedBy>
  <cp:revision>1</cp:revision>
  <dcterms:modified xsi:type="dcterms:W3CDTF">2019-10-08T08:23:37Z</dcterms:modified>
</cp:coreProperties>
</file>